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5" r:id="rId3"/>
    <p:sldId id="258" r:id="rId4"/>
    <p:sldId id="274" r:id="rId5"/>
    <p:sldId id="273" r:id="rId6"/>
    <p:sldId id="259" r:id="rId7"/>
    <p:sldId id="262" r:id="rId8"/>
    <p:sldId id="276" r:id="rId9"/>
    <p:sldId id="268" r:id="rId10"/>
    <p:sldId id="263" r:id="rId11"/>
    <p:sldId id="277" r:id="rId12"/>
    <p:sldId id="279" r:id="rId13"/>
    <p:sldId id="280" r:id="rId14"/>
    <p:sldId id="281" r:id="rId15"/>
    <p:sldId id="278" r:id="rId16"/>
    <p:sldId id="269" r:id="rId17"/>
    <p:sldId id="270" r:id="rId18"/>
  </p:sldIdLst>
  <p:sldSz cx="13439775" cy="7559675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598" autoAdjust="0"/>
  </p:normalViewPr>
  <p:slideViewPr>
    <p:cSldViewPr snapToGrid="0">
      <p:cViewPr varScale="1">
        <p:scale>
          <a:sx n="68" d="100"/>
          <a:sy n="68" d="100"/>
        </p:scale>
        <p:origin x="328" y="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1E471AC6-BB67-4800-9BC3-601564D6A19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E51C223-341F-4B82-95C8-2C4F0F16B95B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FE08F5-0669-42EC-A280-4D8D68F76863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it-IT" sz="18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FE19EF-A4EC-4A7B-8918-10997D35BD4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9D2D095-B519-4E1A-BB10-06E8A8ED1D7C}" type="slidenum">
              <a:t>‹#›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23237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DB6B94F-F9AF-434B-ACD4-42C359BD4E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5898" y="812801"/>
            <a:ext cx="7126284" cy="4008436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D32D325D-E8A6-426B-B38A-C0E95593F56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it-IT"/>
          </a:p>
        </p:txBody>
      </p:sp>
      <p:sp>
        <p:nvSpPr>
          <p:cNvPr id="4" name="Segnaposto intestazione 3">
            <a:extLst>
              <a:ext uri="{FF2B5EF4-FFF2-40B4-BE49-F238E27FC236}">
                <a16:creationId xmlns:a16="http://schemas.microsoft.com/office/drawing/2014/main" id="{4DAED4EF-378B-4B48-BFA7-AA496A6DFBF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36D2C0-616F-4120-83E9-3ABAE174084B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21DFB-3A04-4205-919A-46109099EEF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2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858DB-17F7-451A-BB1D-2F2D4F2685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400" b="0" i="0" u="none" strike="noStrike" kern="1200" cap="none" spc="0" baseline="0">
                <a:solidFill>
                  <a:srgbClr val="000000"/>
                </a:solidFill>
                <a:uFillTx/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ABCB731-4E69-4864-8065-FB2402916183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75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it-IT" sz="2000" b="0" i="0" u="none" strike="noStrike" kern="1200" cap="none" spc="0" baseline="0">
        <a:solidFill>
          <a:srgbClr val="000000"/>
        </a:solidFill>
        <a:highlight>
          <a:scrgbClr r="0" g="0" b="0">
            <a:alpha val="0"/>
          </a:scrgbClr>
        </a:highlight>
        <a:uFillTx/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B194C152-F9C4-404D-9481-3B218F9B6464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25B9FD-9D21-4995-A243-A6790047697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6D94C608-7A3D-4154-8290-A7D47C6F3C1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DC48C-3913-43D3-9739-499DB6EB9254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3C701C53-99FF-4B92-B6CD-39874F43B33E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03D44F4-B79C-4D88-B3F2-C01508A93050}" type="slidenum">
              <a:t>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2C0BB255-520C-430C-B61E-E9C45A51E7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6369B1B4-C52A-4191-A596-794FCDF3EEE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14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819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15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322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2465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57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83382243-18E0-47E4-BB4A-13B056D67FD6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4B0B3F-2353-4C59-8B08-B5E475FBC0F8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Segnaposto numero diapositiva 6">
            <a:extLst>
              <a:ext uri="{FF2B5EF4-FFF2-40B4-BE49-F238E27FC236}">
                <a16:creationId xmlns:a16="http://schemas.microsoft.com/office/drawing/2014/main" id="{9B19E55A-C626-4871-89D0-36134A014870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E50CE74-BCA7-4DEE-B963-496136DF4BA5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4" name="Segnaposto numero diapositiva 6">
            <a:extLst>
              <a:ext uri="{FF2B5EF4-FFF2-40B4-BE49-F238E27FC236}">
                <a16:creationId xmlns:a16="http://schemas.microsoft.com/office/drawing/2014/main" id="{9EC4B3ED-0F41-4F10-8FC7-6E181187ED5C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1D4FEE-6285-44FB-A45B-D93653AFD932}" type="slidenum">
              <a:t>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5" name="Segnaposto immagine diapositiva 1">
            <a:extLst>
              <a:ext uri="{FF2B5EF4-FFF2-40B4-BE49-F238E27FC236}">
                <a16:creationId xmlns:a16="http://schemas.microsoft.com/office/drawing/2014/main" id="{3710E8B7-1CC1-4B5E-B242-31FA7E8BD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6" name="Segnaposto note 2">
            <a:extLst>
              <a:ext uri="{FF2B5EF4-FFF2-40B4-BE49-F238E27FC236}">
                <a16:creationId xmlns:a16="http://schemas.microsoft.com/office/drawing/2014/main" id="{920266E2-4257-4D0D-9FEF-531C2607BAD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5D59AB61-824A-4A59-9538-051A704BEED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98B8915-7B54-4C5C-AD50-33E636B10552}" type="slidenum">
              <a:t>6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C9251593-3770-42F9-BCFE-74CC81F23E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A6C765C-029E-4A28-BDEA-C2C0BDD1B0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91676DDF-7063-46FF-B516-41564191AE73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31312A9-DD9A-4499-B800-49B10B1707A3}" type="slidenum">
              <a:t>7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775EB6B4-3B78-41A1-9D83-AF0960862F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5FF4391B-CB14-4600-8DCC-8F756A2982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9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1447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3F425993-2296-458B-B64F-44E006C110F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54B851-45D3-4E87-A569-A746C0E7B8FD}" type="slidenum">
              <a:t>10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09A07BD2-FA33-45C5-A546-BBB7EC99E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7CE9A312-DBA0-4036-A67F-5E5B20796C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11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2379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12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92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6">
            <a:extLst>
              <a:ext uri="{FF2B5EF4-FFF2-40B4-BE49-F238E27FC236}">
                <a16:creationId xmlns:a16="http://schemas.microsoft.com/office/drawing/2014/main" id="{1CADF43D-3343-4C4F-9E42-BE8B87EBA115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4572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BEAFC76-DB73-4F2E-9266-8E0F204B60DC}" type="slidenum">
              <a:t>13</a:t>
            </a:fld>
            <a:endParaRPr lang="it-IT" sz="1400" b="0" i="0" u="none" strike="noStrike" kern="1200" cap="none" spc="0" baseline="0">
              <a:solidFill>
                <a:srgbClr val="000000"/>
              </a:solidFill>
              <a:uFillTx/>
              <a:latin typeface="Liberation Serif" pitchFamily="18"/>
              <a:ea typeface="Segoe UI" pitchFamily="2"/>
              <a:cs typeface="Tahoma" pitchFamily="2"/>
            </a:endParaRPr>
          </a:p>
        </p:txBody>
      </p:sp>
      <p:sp>
        <p:nvSpPr>
          <p:cNvPr id="3" name="Diakép helye 1">
            <a:extLst>
              <a:ext uri="{FF2B5EF4-FFF2-40B4-BE49-F238E27FC236}">
                <a16:creationId xmlns:a16="http://schemas.microsoft.com/office/drawing/2014/main" id="{9D11A998-0C7B-42B8-B039-A1BD6208CC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4" name="Jegyzetek helye 2">
            <a:extLst>
              <a:ext uri="{FF2B5EF4-FFF2-40B4-BE49-F238E27FC236}">
                <a16:creationId xmlns:a16="http://schemas.microsoft.com/office/drawing/2014/main" id="{2D70900F-C3C3-4FC7-B38C-198F1E493B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50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2E832-78A5-4A52-AA72-BFFE7FB5317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679972" y="1237201"/>
            <a:ext cx="10079833" cy="2631890"/>
          </a:xfrm>
        </p:spPr>
        <p:txBody>
          <a:bodyPr anchor="b" anchorCtr="1"/>
          <a:lstStyle>
            <a:lvl1pPr algn="ctr"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44A2E-FEFA-4184-AAF5-A8BA7D5802A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79972" y="3970580"/>
            <a:ext cx="10079833" cy="1825169"/>
          </a:xfrm>
        </p:spPr>
        <p:txBody>
          <a:bodyPr anchorCtr="1"/>
          <a:lstStyle>
            <a:lvl1pPr marL="0" indent="0" algn="ctr">
              <a:buNone/>
              <a:defRPr sz="2646"/>
            </a:lvl1pPr>
          </a:lstStyle>
          <a:p>
            <a:pPr lvl="0"/>
            <a:r>
              <a:rPr lang="hu-HU"/>
              <a:t>Kattintson ide az alcím mintájának szerkesztéséhez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54C93-0AFB-4A88-AA14-29AAC2F81F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52AA-B737-4C87-B71E-1C25FC06CA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281AA-D156-406A-A0AE-6A0A55A778A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76CCAC-2D9B-421D-9E3F-86804ECE189E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8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55E3-FA0F-427E-A6B2-73BEEFA65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2A3A4-6C2B-4D95-A133-8BC241FB7BF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15DF8-5EFC-4CCE-BB81-985E2BE6C2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DC42-EF68-4523-A734-E8C80F64E8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2685-7FF5-4896-A9DC-934FE1500F3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8D0CE6-86AE-465B-9267-C55600B68F3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92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A1EA2-2A1E-4F93-A803-A319F4E1FCE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9617842" y="402482"/>
            <a:ext cx="2897953" cy="640647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B02A8-EEA8-4D09-ACC0-C2D0B937D8C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923982" y="402482"/>
            <a:ext cx="8525856" cy="640647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9E878-0421-4EFD-B04E-7FE0D0DAFC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E4EA-AEA1-45B2-AD0B-C7B2BBCBE68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91C07-A422-44CF-B1C9-5D555E2DD5C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A29C6B-F27A-400C-A962-DC98BBA012AD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695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EC3F1C-EA72-4AEA-84FE-A25ECB8844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161DAB0-CD45-4CEF-9963-36134BFC27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3616898-D645-4C9E-92F7-555190456B8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823021-24C4-4F3C-9002-E6C2410D5093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FA8F99DE-0DCC-4BA6-910C-4C1269EAEB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1946" y="301322"/>
            <a:ext cx="12095052" cy="1261798"/>
          </a:xfrm>
        </p:spPr>
        <p:txBody>
          <a:bodyPr/>
          <a:lstStyle>
            <a:lvl1pPr>
              <a:defRPr lang="it-IT"/>
            </a:lvl1pPr>
          </a:lstStyle>
          <a:p>
            <a:pPr lvl="0"/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322A2DAC-33D1-45F7-AA64-694E0AF15D8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1946" y="1768678"/>
            <a:ext cx="12095052" cy="4384081"/>
          </a:xfrm>
        </p:spPr>
        <p:txBody>
          <a:bodyPr/>
          <a:lstStyle>
            <a:lvl1pPr>
              <a:spcBef>
                <a:spcPts val="1065"/>
              </a:spcBef>
              <a:buNone/>
              <a:defRPr lang="it-IT"/>
            </a:lvl1pPr>
          </a:lstStyle>
          <a:p>
            <a:pPr lv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38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DD71-1B67-44A1-A220-16C8BE0F8B7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8D3FB-19F7-454D-9854-B8D5FB34E45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CDE34-B08A-4D2B-99B4-ED1E46AAC95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46FED-8459-4767-A92C-EA4F69EE56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B2C03-9BEE-48BA-9C43-4F22A1E0060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528EFB-B26F-4566-A4B9-591D3BA2406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7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8024E-EE93-48F6-873B-D7F3DC9D37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16987" y="1884669"/>
            <a:ext cx="11591803" cy="3144612"/>
          </a:xfrm>
        </p:spPr>
        <p:txBody>
          <a:bodyPr anchor="b"/>
          <a:lstStyle>
            <a:lvl1pPr>
              <a:defRPr sz="6614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F848D-50C6-4016-BDA7-9B608FF404C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16987" y="5059036"/>
            <a:ext cx="11591803" cy="1653674"/>
          </a:xfrm>
        </p:spPr>
        <p:txBody>
          <a:bodyPr/>
          <a:lstStyle>
            <a:lvl1pPr marL="0" indent="0">
              <a:buNone/>
              <a:defRPr sz="2646">
                <a:solidFill>
                  <a:srgbClr val="898989"/>
                </a:solidFill>
              </a:defRPr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A31D-2F64-45F1-B317-48DB71E034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E4815-5E5E-48AD-931A-70A79C5C16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93E6E-19B8-48DF-BE6E-C8E521F4D4E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B56B05-363E-47D2-B505-01DA4C9124B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543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F5D1-10F1-47A9-A368-E74D2A18CEA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337A76-0A11-4E53-855E-CEA905680D5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923982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23F5D-097B-426C-B19F-B4CECDBA507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803885" y="2012411"/>
            <a:ext cx="5711900" cy="47965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12634-4488-43AB-B4BB-50664372E4D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D9DB9-5E01-4795-A0A2-14E137845A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D8D17-2ADC-4E7C-AA55-837BE0CD9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2A3C9-36A6-4646-8B43-435E47B24F27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966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0F7F-E227-4942-B23D-C018D9A001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402482"/>
            <a:ext cx="11591803" cy="14611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1E77-3D30-4600-ADDA-7F7A7A7279A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5738" y="1853168"/>
            <a:ext cx="5685656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A0914-0E7B-4F59-BA16-7653E757741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925738" y="2761378"/>
            <a:ext cx="5685656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420C1-BB6D-425F-8064-B8A4402EA118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803885" y="1853168"/>
            <a:ext cx="5713655" cy="908209"/>
          </a:xfrm>
        </p:spPr>
        <p:txBody>
          <a:bodyPr anchor="b"/>
          <a:lstStyle>
            <a:lvl1pPr marL="0" indent="0">
              <a:buNone/>
              <a:defRPr sz="2646" b="1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5820B-D789-4E8D-BE78-61066CD095E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803885" y="2761378"/>
            <a:ext cx="5713655" cy="40615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7B605-2C21-4E37-9AD9-21247C32971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AEC2D-E4DD-4340-B004-0D57BF4F1C9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7F185-1B19-44B8-A50F-5388A032E7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A1AD43-63F4-4457-921E-E61FF4DE4F69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7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2061-540B-4ADD-8EBD-807407E9947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3CD1A2-88D6-4E2B-9E1D-9A1FE39F6A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CF438-82BB-4182-B5C9-818343C2CA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0BFC10-82EE-4A4A-AB53-71C836CF69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73DD11-25CD-4147-B9BB-40D0E25C14EB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816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310A9E-5B69-4B8C-A305-5CA9BB97BB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BD3D75-191C-481E-BE72-5E8ACF77494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79F5FF-CAB5-451E-8AFA-39F95096B3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4954A6-B811-4B0E-A5B7-52EE6E0A5571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68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59EF7-18F8-4EE2-ADAC-1D1BAE9688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BFE0-F3A5-4603-AA61-8F6A7E924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C1409-BC38-4BAD-A2E9-8814EF5B55D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61022B-AF88-4CBD-BD32-4298A40936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4302A-78A0-4DDC-B633-93C7676796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801383-09E8-4ED9-A593-7FD4385889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149F62-BCE7-4057-9C2D-969ABA645FF2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563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2519-561E-49AF-AFF8-5C1F935C9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5738" y="503980"/>
            <a:ext cx="4334676" cy="1763923"/>
          </a:xfrm>
        </p:spPr>
        <p:txBody>
          <a:bodyPr anchor="b"/>
          <a:lstStyle>
            <a:lvl1pPr>
              <a:defRPr sz="3527"/>
            </a:lvl1pPr>
          </a:lstStyle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6C995F-CACB-4F2D-83E4-66533468CA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713655" y="1088456"/>
            <a:ext cx="6803885" cy="5372264"/>
          </a:xfrm>
        </p:spPr>
        <p:txBody>
          <a:bodyPr/>
          <a:lstStyle>
            <a:lvl1pPr marL="0" indent="0">
              <a:buNone/>
              <a:defRPr sz="3527"/>
            </a:lvl1pPr>
          </a:lstStyle>
          <a:p>
            <a:pPr lvl="0"/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96A1C-8AD9-4CFC-9ACC-A207A6255E8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925738" y="2267904"/>
            <a:ext cx="4334676" cy="4201567"/>
          </a:xfrm>
        </p:spPr>
        <p:txBody>
          <a:bodyPr/>
          <a:lstStyle>
            <a:lvl1pPr marL="0" indent="0">
              <a:buNone/>
              <a:defRPr sz="1764"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BF4FB-77F3-4A4D-9760-BB71AEE53A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4EE28-3843-4719-AFC7-FDEEC721A0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19364-8CC0-470C-88E2-BFC763C0C89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B7DF6B-593C-40D6-A72D-4F994C00A2B8}" type="slidenum"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63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E428DD-CF86-418B-AA35-D2B0CA6EB8F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23982" y="402482"/>
            <a:ext cx="11591803" cy="146118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3F46-8742-44B1-8B07-FD0CD1544A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23982" y="2012411"/>
            <a:ext cx="11591803" cy="47965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232FE-5EA3-4E0D-B2C5-29DA8BB1FDC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923982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4352-F081-45FF-BD61-5C9C78ACEAF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451930" y="7006699"/>
            <a:ext cx="4535926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76863-6E49-4552-98EB-87BC20C1F54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491837" y="7006699"/>
            <a:ext cx="3023948" cy="4024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it-IT" sz="1323" b="0" i="0" u="none" strike="noStrike" kern="1200" cap="none" spc="0" baseline="0">
                <a:solidFill>
                  <a:schemeClr val="bg1"/>
                </a:solidFill>
                <a:uFillTx/>
                <a:latin typeface="Calibri"/>
              </a:defRPr>
            </a:lvl1pPr>
          </a:lstStyle>
          <a:p>
            <a:fld id="{F7A0D1BD-D3AA-444D-B6DE-3135F585EBA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0" marR="0" lvl="0" indent="0" algn="l" defTabSz="1007943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hu-HU" sz="485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51990" marR="0" lvl="0" indent="-251990" algn="l" defTabSz="1007943" rtl="0" fontAlgn="auto" hangingPunct="1">
        <a:lnSpc>
          <a:spcPct val="90000"/>
        </a:lnSpc>
        <a:spcBef>
          <a:spcPts val="1100"/>
        </a:spcBef>
        <a:spcAft>
          <a:spcPts val="0"/>
        </a:spcAft>
        <a:buSzPct val="100000"/>
        <a:buFont typeface="Arial" pitchFamily="34"/>
        <a:buChar char="•"/>
        <a:tabLst/>
        <a:defRPr lang="hu-HU" sz="3086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55952" marR="0" lvl="1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646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259933" marR="0" lvl="2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2205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763895" marR="0" lvl="3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267867" marR="0" lvl="4" indent="-251990" algn="l" defTabSz="1007943" rtl="0" fontAlgn="auto" hangingPunct="1">
        <a:lnSpc>
          <a:spcPct val="90000"/>
        </a:lnSpc>
        <a:spcBef>
          <a:spcPts val="550"/>
        </a:spcBef>
        <a:spcAft>
          <a:spcPts val="0"/>
        </a:spcAft>
        <a:buSzPct val="100000"/>
        <a:buFont typeface="Arial" pitchFamily="34"/>
        <a:buChar char="•"/>
        <a:tabLst/>
        <a:defRPr lang="hu-HU" sz="1984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C13071E0-3062-4576-BFEA-962A54917A0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19897" y="2397967"/>
            <a:ext cx="9485263" cy="1462830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60000"/>
              </a:lnSpc>
              <a:buNone/>
            </a:pP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Tutkintatoimenpiteet, jotka EPPO:n käytössä </a:t>
            </a:r>
            <a:r>
              <a:rPr lang="it-IT" sz="6600" b="1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(Art </a:t>
            </a:r>
            <a:r>
              <a:rPr lang="it-IT" sz="6600" b="1" dirty="0">
                <a:ln w="1016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31)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6E0007-B4BC-46D8-9653-96C0E611AE1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55879" y="547835"/>
            <a:ext cx="9754078" cy="1111626"/>
          </a:xfrm>
        </p:spPr>
        <p:txBody>
          <a:bodyPr>
            <a:normAutofit/>
          </a:bodyPr>
          <a:lstStyle/>
          <a:p>
            <a:pPr lvl="0"/>
            <a:r>
              <a:rPr lang="it-IT" sz="4400" b="1" dirty="0"/>
              <a:t>Rajat ylittävä tutkinta (</a:t>
            </a:r>
            <a:r>
              <a:rPr lang="it-IT" sz="4400" b="1" dirty="0">
                <a:solidFill>
                  <a:srgbClr val="0070C0"/>
                </a:solidFill>
              </a:rPr>
              <a:t>EPPO Asetus 31 Art.)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4A72FF-C836-40C4-92F1-37F081A9A2B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55879" y="2061725"/>
            <a:ext cx="10566879" cy="4282638"/>
          </a:xfrm>
        </p:spPr>
        <p:txBody>
          <a:bodyPr>
            <a:normAutofit/>
          </a:bodyPr>
          <a:lstStyle/>
          <a:p>
            <a:pPr lvl="0" hangingPunct="0">
              <a:spcBef>
                <a:spcPts val="1414"/>
              </a:spcBef>
            </a:pPr>
            <a:r>
              <a:rPr lang="it-IT" dirty="0">
                <a:latin typeface="Liberation Sans" pitchFamily="18"/>
              </a:rPr>
              <a:t>EPPO:n rajat ylittävä esitutkinta, </a:t>
            </a:r>
            <a:r>
              <a:rPr lang="it-IT" dirty="0">
                <a:solidFill>
                  <a:srgbClr val="0070C0"/>
                </a:solidFill>
                <a:latin typeface="Liberation Sans" pitchFamily="18"/>
              </a:rPr>
              <a:t>kun osallisina EPPO:on liittyneet jäsenmaat</a:t>
            </a:r>
            <a:r>
              <a:rPr lang="it-IT" dirty="0">
                <a:latin typeface="Liberation Sans" pitchFamily="18"/>
              </a:rPr>
              <a:t> ja rikos </a:t>
            </a:r>
            <a:r>
              <a:rPr lang="it-IT" dirty="0">
                <a:solidFill>
                  <a:srgbClr val="0070C0"/>
                </a:solidFill>
                <a:latin typeface="Liberation Sans" pitchFamily="18"/>
              </a:rPr>
              <a:t>PIF-rikos</a:t>
            </a:r>
            <a:r>
              <a:rPr lang="it-IT" dirty="0">
                <a:latin typeface="Liberation Sans" pitchFamily="18"/>
              </a:rPr>
              <a:t> </a:t>
            </a:r>
          </a:p>
          <a:p>
            <a:pPr marL="0" lvl="0" indent="0" hangingPunct="0">
              <a:spcBef>
                <a:spcPts val="1414"/>
              </a:spcBef>
              <a:buNone/>
            </a:pPr>
            <a:r>
              <a:rPr lang="it-IT" dirty="0">
                <a:latin typeface="Liberation Sans" pitchFamily="18"/>
              </a:rPr>
              <a:t>  (FI täsmennys/Notification) ja </a:t>
            </a:r>
            <a:r>
              <a:rPr lang="it-IT" dirty="0">
                <a:solidFill>
                  <a:srgbClr val="0070C0"/>
                </a:solidFill>
                <a:latin typeface="Liberation Sans" pitchFamily="18"/>
              </a:rPr>
              <a:t>max rangaistus väh. 4 v:</a:t>
            </a:r>
          </a:p>
          <a:p>
            <a:pPr marL="0" lvl="0" indent="0" hangingPunct="0">
              <a:spcBef>
                <a:spcPts val="1414"/>
              </a:spcBef>
              <a:buNone/>
            </a:pPr>
            <a:endParaRPr lang="it-IT" dirty="0">
              <a:solidFill>
                <a:srgbClr val="0070C0"/>
              </a:solidFill>
              <a:latin typeface="Liberation Sans" pitchFamily="18"/>
            </a:endParaRPr>
          </a:p>
          <a:p>
            <a:pPr lvl="0" hangingPunct="0">
              <a:spcBef>
                <a:spcPts val="1414"/>
              </a:spcBef>
            </a:pPr>
            <a:r>
              <a:rPr lang="it-IT" dirty="0">
                <a:latin typeface="Liberation Sans" pitchFamily="18"/>
              </a:rPr>
              <a:t>Pääsääntöisesti ei oikeusapupyyntöjä/EIO</a:t>
            </a:r>
          </a:p>
          <a:p>
            <a:pPr lvl="0" hangingPunct="0">
              <a:spcBef>
                <a:spcPts val="1414"/>
              </a:spcBef>
            </a:pPr>
            <a:r>
              <a:rPr lang="it-IT" dirty="0">
                <a:latin typeface="Liberation Sans" pitchFamily="18"/>
              </a:rPr>
              <a:t>Valtuutettujen Euroopan syyttäjien välistä yhteistyötä kansallisiin lakeihin perustuen – vapaamuotoista</a:t>
            </a:r>
          </a:p>
          <a:p>
            <a:pPr marL="0" lvl="0" indent="0" hangingPunct="0">
              <a:spcBef>
                <a:spcPts val="1414"/>
              </a:spcBef>
              <a:buNone/>
            </a:pPr>
            <a:endParaRPr lang="it-IT" dirty="0">
              <a:latin typeface="Liberation Sans" pitchFamily="18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3934E0D6-67E5-4FB6-8780-82F36796205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EPPO Asetus 31 (3-5)artikla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1838228"/>
            <a:ext cx="9708925" cy="4637986"/>
          </a:xfrm>
        </p:spPr>
        <p:txBody>
          <a:bodyPr>
            <a:normAutofit/>
          </a:bodyPr>
          <a:lstStyle/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Jos avustavan EDP:n jäsenvaltion laki vaatii pakkokeinoon/toimenpiteeseen 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tuomioistuimen luvan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, EDP:n on lupa myös hankittava, vaikkei asiaa käsittelevän EDP:n </a:t>
            </a: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valtion laki sitä edellytäkään – jos lupaa </a:t>
            </a:r>
            <a:r>
              <a:rPr lang="it-IT" sz="2800">
                <a:latin typeface="Calibri" pitchFamily="34"/>
                <a:ea typeface="DejaVu Sans" pitchFamily="2"/>
                <a:cs typeface="DejaVu Sans" pitchFamily="2"/>
              </a:rPr>
              <a:t>vaatii käsittelymaan </a:t>
            </a: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laki, käsittelevän EDP:n on lupa hankittava</a:t>
            </a: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Avustava EDP voi pyytää toista kansallista viranomaista toteuttamaan pyynnön (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FI – syyttäjä – poliisi)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- Mahdolliset ongelmat täytäntöönpanossa ratkaistaan </a:t>
            </a:r>
            <a:r>
              <a:rPr lang="it-IT" sz="2800" dirty="0"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kahdenvälisesti </a:t>
            </a: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(EP:t)</a:t>
            </a: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3153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EPPO Asetus 31(6-8)artikla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 fontScale="92500"/>
          </a:bodyPr>
          <a:lstStyle/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Jos täytäntöönpanovaltion lain mukaan pyydettyä tointa ei ole olemassa kansallisesti, mutta rajat ylittävästi sitä voidaan käyttää – EDP:t 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yhteisymmärryksessä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 voivat käyttää ko. </a:t>
            </a: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k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v/EU-instrumentteja (+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EP:t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)</a:t>
            </a: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EDP:den ratkaistava erimielisyytensä täytäntöönpanosta </a:t>
            </a:r>
            <a:r>
              <a:rPr lang="it-IT" sz="3200" dirty="0"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7 pvässä </a:t>
            </a: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– ellei – toimivaltainen </a:t>
            </a:r>
            <a:r>
              <a:rPr lang="it-IT" sz="3200" dirty="0"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pysyvä jaosto</a:t>
            </a: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 päättää</a:t>
            </a: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Vastaavasti menetellään, ellei täytäntöönpanoa toteuteta 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70C0"/>
                </a:solidFill>
                <a:latin typeface="Calibri" pitchFamily="34"/>
                <a:ea typeface="DejaVu Sans" pitchFamily="2"/>
                <a:cs typeface="DejaVu Sans" pitchFamily="2"/>
              </a:rPr>
              <a:t>määräajassa tai kohtuullisessa ajassa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1520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EPPO Asetus 32 artikla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4377020"/>
          </a:xfrm>
        </p:spPr>
        <p:txBody>
          <a:bodyPr>
            <a:normAutofit/>
          </a:bodyPr>
          <a:lstStyle/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Toimenpiteet toteutetaan EPPO Asetuksen ja avustavan EDP:n jäsenvaltion lain mukaan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dirty="0">
                <a:latin typeface="Calibri" pitchFamily="34"/>
                <a:ea typeface="DejaVu Sans" pitchFamily="2"/>
                <a:cs typeface="DejaVu Sans" pitchFamily="2"/>
              </a:rPr>
              <a:t>Noudatettava käsittelevän EDP:n ilmoittamia muodollisuuksia ja menettelyjä, elleivät avustavan valtion lain vastaisia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dirty="0">
              <a:latin typeface="Calibri" pitchFamily="34"/>
              <a:ea typeface="DejaVu Sans" pitchFamily="2"/>
              <a:cs typeface="DejaVu Sans" pitchFamily="2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EUTI Gavanozov C-852/19, 11.11.2021 – vaikutus pyytävässä MS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360" dirty="0">
                <a:latin typeface="Calibri" pitchFamily="34"/>
                <a:ea typeface="DejaVu Sans" pitchFamily="2"/>
                <a:cs typeface="DejaVu Sans" pitchFamily="2"/>
              </a:rPr>
              <a:t>-  valitusoikeuden puuttuminen määräyksen antavassa jäsenvaltiossa (tutkintamääräys kotietsinnän ja tvk:n suorittamiseksi ja todistajan kuulemiseksi videoteitse)</a:t>
            </a: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54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EPPO Asetus 33 artikla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 fontScale="92500"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Tutkintavankeus ja rajat ylittävä luovuttaminen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Käsittelevä EDP – määrää itse tai pyytää määräämään epäillyn/syytetyn pidättämisestä kansallisen lain mukaan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dirty="0">
              <a:latin typeface="Calibri" pitchFamily="34"/>
              <a:ea typeface="DejaVu Sans" pitchFamily="2"/>
              <a:cs typeface="DejaVu Sans" pitchFamily="2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Jos kohdehlö/epäilty ei ole käsittelevän EDP:n valtiossa – antaa EAW:n tai pyytää toisen valtion toimivaltaista viranomaista antamaan EAW:n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822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lvl="0"/>
            <a:r>
              <a:rPr lang="it-IT" sz="4400" b="1" dirty="0"/>
              <a:t> 2014/42/EU - Jäädyttämisdirektiivi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 fontScale="92500"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Laajuus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: Art. 4(2) - Esinekonfiskaatio, arvokonfiskaatio, konfiskaatio kolmannelta, laajennettu hyöty ja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dirty="0">
              <a:latin typeface="Calibri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k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onfiskaatio ilman tuomiota 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= RL 10:6 siirtynyt mf kolmannelle rikoksen tekemisen jälkeen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 </a:t>
            </a: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Jäädyttäminen</a:t>
            </a: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: tavoitteena konfiskaatio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2024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OLAF:n rooli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Art. 101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EPPO luo ja säilyttää läheiset suhteet Olafiin perustuen keskinäiseen yhteistyöhön ja tiedonvaihtoon. Yhteistyön tavoitteena on erityisesti turvata se, että kaikkia käytettävissä olevia keinoja käytetään EU:n taloudellisten etujen turvaamiseen. Olaf </a:t>
            </a:r>
            <a:r>
              <a:rPr lang="it-IT" sz="2800" b="0" i="0" u="sng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täydentää ja tukee 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EPPO:n toimintaa.  </a:t>
            </a:r>
            <a:endParaRPr lang="it-IT" sz="2800" b="0" i="0" u="sng" strike="noStrike" cap="none" baseline="0" dirty="0">
              <a:ln>
                <a:noFill/>
              </a:ln>
              <a:solidFill>
                <a:srgbClr val="000000"/>
              </a:solidFill>
              <a:uFillTx/>
              <a:latin typeface="Arial" pitchFamily="2"/>
              <a:ea typeface="DejaVu Sans" pitchFamily="2"/>
              <a:cs typeface="DejaVu Sans" pitchFamily="2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468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85509"/>
            <a:ext cx="9708925" cy="1038493"/>
          </a:xfrm>
        </p:spPr>
        <p:txBody>
          <a:bodyPr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4400" b="1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OLAF:n rooli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 fontScale="77500" lnSpcReduction="20000"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Art. 101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EPPO voi esitutkintansa aikana pyytää Olafia </a:t>
            </a:r>
            <a:r>
              <a:rPr lang="it-IT" sz="2800" dirty="0">
                <a:latin typeface="Arial" pitchFamily="2"/>
                <a:ea typeface="DejaVu Sans" pitchFamily="2"/>
                <a:cs typeface="DejaVu Sans" pitchFamily="2"/>
              </a:rPr>
              <a:t>se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n toimivallan puitteissa tukemaan ja täydentämään EPPOn toimintaa erityisesti: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(a) </a:t>
            </a:r>
            <a:r>
              <a:rPr lang="it-IT" sz="2800" dirty="0">
                <a:latin typeface="Arial" pitchFamily="2"/>
                <a:ea typeface="DejaVu Sans" pitchFamily="2"/>
                <a:cs typeface="DejaVu Sans" pitchFamily="2"/>
              </a:rPr>
              <a:t>toimittamalla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 tietoa, analyysejä (</a:t>
            </a:r>
            <a:r>
              <a:rPr lang="it-IT" sz="2800" dirty="0">
                <a:latin typeface="Arial" pitchFamily="2"/>
                <a:ea typeface="DejaVu Sans" pitchFamily="2"/>
                <a:cs typeface="DejaVu Sans" pitchFamily="2"/>
              </a:rPr>
              <a:t>myös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 forensic analyses), </a:t>
            </a:r>
            <a:r>
              <a:rPr lang="it-IT" sz="2800" dirty="0">
                <a:latin typeface="Arial" pitchFamily="2"/>
                <a:ea typeface="DejaVu Sans" pitchFamily="2"/>
                <a:cs typeface="DejaVu Sans" pitchFamily="2"/>
              </a:rPr>
              <a:t>asiantuntemusta ja operationaalista tukea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(b) tukemalla tiettyjen toimivaltaisten kansallisten hallinnollisten viranomaisten ja EU elinten toimien koordinaatiota</a:t>
            </a:r>
            <a:r>
              <a:rPr lang="it-IT" sz="2800" b="0" i="0" u="sng" strike="noStrike" cap="none" baseline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2"/>
                <a:ea typeface="DejaVu Sans" pitchFamily="2"/>
                <a:cs typeface="DejaVu Sans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(c) t</a:t>
            </a:r>
            <a:r>
              <a:rPr lang="it-IT" sz="2800" dirty="0">
                <a:latin typeface="Arial" pitchFamily="2"/>
                <a:ea typeface="DejaVu Sans" pitchFamily="2"/>
                <a:cs typeface="DejaVu Sans" pitchFamily="2"/>
              </a:rPr>
              <a:t>oimeenpanemalla </a:t>
            </a:r>
            <a:r>
              <a:rPr lang="it-IT" sz="2800" u="sng" dirty="0">
                <a:latin typeface="Arial" pitchFamily="2"/>
                <a:ea typeface="DejaVu Sans" pitchFamily="2"/>
                <a:cs typeface="DejaVu Sans" pitchFamily="2"/>
              </a:rPr>
              <a:t>hallinnollisia tarkastuksia</a:t>
            </a: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28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DejaVu Sans" pitchFamily="2"/>
                <a:cs typeface="DejaVu Sans" pitchFamily="2"/>
              </a:rPr>
              <a:t>Tällainen tiedonvaihto ja toimet voivat käsittää myös varojen palauttamisen (asset recovery).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070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D32DBF9-D438-493C-BB12-428AC0F8C2C3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2</a:t>
            </a:fld>
            <a:endParaRPr lang="hu-HU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44DD9ED-F746-4ED1-8CCF-E90E447907A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/>
              <a:t>Aluksi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FF63B60-7848-45C6-A6D5-27959A7C48D4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fi-FI" dirty="0"/>
              <a:t>Suomen oikeusjärjestelmä poikkeaa osin muiden jäsenvaltioiden vastaavasta</a:t>
            </a:r>
          </a:p>
          <a:p>
            <a:endParaRPr lang="fi-FI" dirty="0"/>
          </a:p>
          <a:p>
            <a:r>
              <a:rPr lang="fi-FI" dirty="0"/>
              <a:t>Syyttäjä on pääsääntöisesti muualla tutkinnanjohtaja, joka vaikuttaa syyttäjän toimivaltuuksien käytännön toteuttamiseen – </a:t>
            </a:r>
            <a:r>
              <a:rPr lang="fi-FI" dirty="0" err="1"/>
              <a:t>EPPOssa</a:t>
            </a:r>
            <a:r>
              <a:rPr lang="fi-FI" dirty="0"/>
              <a:t> syyttäjän oletetaan johtavan esitutkintaa ja vastaavan kaikista pakkokeinoista – vaikuttaa </a:t>
            </a:r>
            <a:r>
              <a:rPr lang="fi-FI" dirty="0" err="1"/>
              <a:t>EPPO:n</a:t>
            </a:r>
            <a:r>
              <a:rPr lang="fi-FI" dirty="0"/>
              <a:t> pysyvien jaostojen toimivaltaan</a:t>
            </a:r>
          </a:p>
        </p:txBody>
      </p:sp>
    </p:spTree>
    <p:extLst>
      <p:ext uri="{BB962C8B-B14F-4D97-AF65-F5344CB8AC3E}">
        <p14:creationId xmlns:p14="http://schemas.microsoft.com/office/powerpoint/2010/main" val="321146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D216DD-5CBF-40B1-89E2-A3789ECE7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433727"/>
            <a:ext cx="7247945" cy="976158"/>
          </a:xfrm>
        </p:spPr>
        <p:txBody>
          <a:bodyPr>
            <a:normAutofit/>
          </a:bodyPr>
          <a:lstStyle/>
          <a:p>
            <a:pPr lvl="0"/>
            <a:r>
              <a:rPr lang="it-IT" sz="3200" b="1" dirty="0">
                <a:solidFill>
                  <a:srgbClr val="0070C0"/>
                </a:solidFill>
              </a:rPr>
              <a:t>EPPO:n toimivalta - PIF Direktiivi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FC0FBF-13F1-42CA-82EF-B306212E8EF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61725"/>
            <a:ext cx="10533010" cy="457614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it-IT" u="sng" dirty="0"/>
              <a:t>PIF Direktiiviä vastaavat rikosnimikkeet ovat Suomen RL:n mukaan (Notification Art. 117):</a:t>
            </a:r>
          </a:p>
          <a:p>
            <a:pPr lvl="0"/>
            <a:r>
              <a:rPr lang="it-IT" dirty="0"/>
              <a:t>Lahjuksen antaminen</a:t>
            </a:r>
          </a:p>
          <a:p>
            <a:pPr lvl="0"/>
            <a:r>
              <a:rPr lang="it-IT" dirty="0"/>
              <a:t>Lahjuksen antaminen kansanedustajalle</a:t>
            </a:r>
          </a:p>
          <a:p>
            <a:pPr lvl="0"/>
            <a:r>
              <a:rPr lang="it-IT" dirty="0"/>
              <a:t>Veropetos</a:t>
            </a:r>
          </a:p>
          <a:p>
            <a:pPr lvl="0"/>
            <a:r>
              <a:rPr lang="it-IT" dirty="0"/>
              <a:t>Avustuspetos</a:t>
            </a:r>
          </a:p>
          <a:p>
            <a:pPr lvl="0"/>
            <a:r>
              <a:rPr lang="it-IT" dirty="0"/>
              <a:t>Avustuksen väärinkäyttö</a:t>
            </a:r>
          </a:p>
          <a:p>
            <a:pPr lvl="0"/>
            <a:r>
              <a:rPr lang="it-IT" dirty="0"/>
              <a:t>Rahanpesu</a:t>
            </a:r>
          </a:p>
          <a:p>
            <a:pPr lvl="0"/>
            <a:r>
              <a:rPr lang="it-IT" dirty="0"/>
              <a:t>Petos</a:t>
            </a:r>
          </a:p>
          <a:p>
            <a:pPr lvl="0"/>
            <a:r>
              <a:rPr lang="it-IT" dirty="0"/>
              <a:t>Lahjuksen ottainen</a:t>
            </a:r>
          </a:p>
          <a:p>
            <a:pPr lvl="0"/>
            <a:r>
              <a:rPr lang="it-IT" dirty="0"/>
              <a:t>Lahjuksen ottaminen kansanedustajana</a:t>
            </a:r>
          </a:p>
          <a:p>
            <a:pPr lvl="0"/>
            <a:r>
              <a:rPr lang="it-IT" dirty="0"/>
              <a:t>Virka-aseman väärinkäyttäminen</a:t>
            </a:r>
          </a:p>
          <a:p>
            <a:pPr lvl="0"/>
            <a:r>
              <a:rPr lang="it-IT" dirty="0"/>
              <a:t>Euroopan unionin varojen väärinkäyttö kansanedustajana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endParaRPr lang="it-IT" dirty="0"/>
          </a:p>
          <a:p>
            <a:pPr lvl="0"/>
            <a:endParaRPr lang="it-IT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1F6A58C-615B-47B7-B88C-7E2BD812A7BD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6EE6DE4-D07A-42BB-A314-E9A67E99551F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4</a:t>
            </a:fld>
            <a:endParaRPr lang="hu-HU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365A86E-2238-4784-A00C-F0890E845E0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EPPO Asetus – tutkintatoimenpiteet – rajoitukset </a:t>
            </a:r>
            <a:r>
              <a:rPr lang="fi-FI" dirty="0" err="1">
                <a:solidFill>
                  <a:srgbClr val="0070C0"/>
                </a:solidFill>
              </a:rPr>
              <a:t>PKL:n</a:t>
            </a:r>
            <a:r>
              <a:rPr lang="fi-FI" dirty="0">
                <a:solidFill>
                  <a:srgbClr val="0070C0"/>
                </a:solidFill>
              </a:rPr>
              <a:t> perusteella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23FA00E-3D54-48D0-B5CC-DCE310DF9888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>
                <a:solidFill>
                  <a:srgbClr val="0070C0"/>
                </a:solidFill>
              </a:rPr>
              <a:t>PKL pakkokeinot käytettävissä, paitsi</a:t>
            </a:r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EPPO Asetuksessa Art. 30(3)(3) - 30(1)(c)(e)(f) tarkoitettuja  pakkokeinoja voidaan käyttää vain tiettyjä vakavia rikoksia tutkittaessa (Notification 117 luettelo edellä) </a:t>
            </a:r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r>
              <a:rPr lang="fi-FI" dirty="0">
                <a:solidFill>
                  <a:srgbClr val="0070C0"/>
                </a:solidFill>
              </a:rPr>
              <a:t>PKL 10:3 – Telekuuntelu ja sen edellytykset (rajoitukset ilmenevät </a:t>
            </a:r>
            <a:r>
              <a:rPr lang="fi-FI" dirty="0" err="1">
                <a:solidFill>
                  <a:srgbClr val="0070C0"/>
                </a:solidFill>
              </a:rPr>
              <a:t>PKL:sta</a:t>
            </a:r>
            <a:r>
              <a:rPr lang="fi-FI" dirty="0">
                <a:solidFill>
                  <a:srgbClr val="0070C0"/>
                </a:solidFill>
              </a:rPr>
              <a:t> ja Notificationista)</a:t>
            </a:r>
          </a:p>
          <a:p>
            <a:pPr marL="0" indent="0">
              <a:buNone/>
            </a:pPr>
            <a:endParaRPr lang="fi-FI" dirty="0"/>
          </a:p>
          <a:p>
            <a:pPr marL="457200" indent="-457200">
              <a:buFontTx/>
              <a:buChar char="-"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1868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8BB3451-2692-445E-B075-61C10A79A940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5</a:t>
            </a:fld>
            <a:endParaRPr lang="hu-HU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F9BCB9E-34A2-4F9A-B336-0E48E86A78D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/>
              <a:t>EPPO Asetus Art. 30(3)3 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AE7B90F-5DEA-452E-947D-5E16E176AA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923982" y="2012411"/>
            <a:ext cx="11591803" cy="4994288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it-IT" dirty="0"/>
              <a:t>Tutkintatoimenpiteet, jos max rang. väh. 4v. </a:t>
            </a:r>
          </a:p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/>
              <a:t>EDP:llä oltava oikeus määrätä tai pyytää: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Esitutkintatoimenpiteet – ainakin etsinnät, haltuunotot, sähköisen datan käyttöön saanti, omaisuuden jäädyttäminen, sähköisen viestinnän kuuntelu, esineen jäljitys teknisin keinoin, valvottu läpilasku </a:t>
            </a:r>
          </a:p>
          <a:p>
            <a:pPr marL="0" lvl="0" indent="0">
              <a:buNone/>
            </a:pPr>
            <a:r>
              <a:rPr lang="it-IT" dirty="0"/>
              <a:t>	- Suomessa ei rajoituksia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Rajat ylittävät esitutkinnat (EPPO Asetus 31 art.)</a:t>
            </a:r>
          </a:p>
          <a:p>
            <a:pPr marL="0" lvl="0" indent="0">
              <a:buNone/>
            </a:pPr>
            <a:endParaRPr lang="it-IT" dirty="0"/>
          </a:p>
          <a:p>
            <a:pPr lvl="0"/>
            <a:r>
              <a:rPr lang="it-IT" dirty="0"/>
              <a:t>Turvatun omaisuuden hallinta/hoitaminen</a:t>
            </a:r>
          </a:p>
          <a:p>
            <a:pPr lvl="1"/>
            <a:r>
              <a:rPr lang="it-IT" dirty="0"/>
              <a:t>Ulosotto (vakuustakavarikko), poliisi (takavarikko)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676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5948EF-48EF-4477-96BA-8C3FE729B6B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1786" y="516398"/>
            <a:ext cx="7779056" cy="1041465"/>
          </a:xfrm>
        </p:spPr>
        <p:txBody>
          <a:bodyPr>
            <a:normAutofit fontScale="90000"/>
          </a:bodyPr>
          <a:lstStyle/>
          <a:p>
            <a:pPr lvl="0"/>
            <a:r>
              <a:rPr lang="de-DE" sz="4900" b="1" dirty="0" err="1"/>
              <a:t>Takavarikko</a:t>
            </a:r>
            <a:r>
              <a:rPr lang="de-DE" sz="4900" b="1" dirty="0"/>
              <a:t> ja </a:t>
            </a:r>
            <a:r>
              <a:rPr lang="de-DE" sz="4900" b="1" dirty="0" err="1"/>
              <a:t>vakuustakavarikko</a:t>
            </a:r>
            <a:endParaRPr lang="it-IT" sz="4900" b="1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2782677-4DA9-4B4D-BD08-B3C6494B115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1786" y="1866507"/>
            <a:ext cx="10161013" cy="4681053"/>
          </a:xfrm>
        </p:spPr>
        <p:txBody>
          <a:bodyPr/>
          <a:lstStyle/>
          <a:p>
            <a:pPr marL="0" lvl="0" indent="0">
              <a:buNone/>
            </a:pPr>
            <a:endParaRPr lang="it-IT" sz="3600" dirty="0"/>
          </a:p>
          <a:p>
            <a:pPr marL="0" lvl="0" indent="0">
              <a:buNone/>
            </a:pPr>
            <a:r>
              <a:rPr lang="it-IT" sz="3600" u="sng" dirty="0"/>
              <a:t>Sovelletaan kansallista lakia</a:t>
            </a:r>
          </a:p>
          <a:p>
            <a:pPr marL="0" lvl="0" indent="0">
              <a:buNone/>
            </a:pPr>
            <a:r>
              <a:rPr lang="it-IT" sz="3600" dirty="0"/>
              <a:t>Pakkokeinolaki</a:t>
            </a:r>
          </a:p>
          <a:p>
            <a:pPr marL="0" lvl="0" indent="0">
              <a:buNone/>
            </a:pPr>
            <a:r>
              <a:rPr lang="it-IT" sz="3600" dirty="0"/>
              <a:t>Rikoslaki</a:t>
            </a:r>
          </a:p>
          <a:p>
            <a:pPr marL="0" lvl="0" indent="0">
              <a:buNone/>
            </a:pPr>
            <a:r>
              <a:rPr lang="it-IT" sz="3600" dirty="0"/>
              <a:t>Oikeudenkäymiskaari ja ROL</a:t>
            </a:r>
          </a:p>
          <a:p>
            <a:pPr marL="0" lvl="0" indent="0">
              <a:buNone/>
            </a:pPr>
            <a:r>
              <a:rPr lang="it-IT" sz="3600" dirty="0"/>
              <a:t>Substanssilait (Verolait, OYL jne.)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936ED714-DA00-4118-8FC7-893159EA1174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295B87-E3C5-4859-A952-4B7FB24F828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89748" y="547835"/>
            <a:ext cx="8139769" cy="1055181"/>
          </a:xfrm>
        </p:spPr>
        <p:txBody>
          <a:bodyPr>
            <a:normAutofit fontScale="90000"/>
          </a:bodyPr>
          <a:lstStyle/>
          <a:p>
            <a:pPr lvl="0"/>
            <a:r>
              <a:rPr lang="it-IT" b="1" dirty="0"/>
              <a:t>Takavarikon ja konfiskaation EU- lainsäädäntöpohja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0D19E-83DC-4060-B18C-1D8D87E3390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789748" y="2073008"/>
            <a:ext cx="10363672" cy="430521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u="sng" dirty="0"/>
              <a:t>Todisteiden takavarikoiminen</a:t>
            </a:r>
            <a:r>
              <a:rPr lang="it-IT" dirty="0"/>
              <a:t>:</a:t>
            </a:r>
            <a:r>
              <a:rPr lang="it-IT" dirty="0">
                <a:latin typeface="Calibri" pitchFamily="34"/>
              </a:rPr>
              <a:t> vastavuoroinen tunnustaminen: EIO (Direktiivi 2014/41/EU Eurooppalainen tutkintamääräys(korvaa puitepäätöksen 2003/577/YOS)</a:t>
            </a:r>
          </a:p>
          <a:p>
            <a:pPr marL="0" lvl="0" indent="0">
              <a:buNone/>
            </a:pPr>
            <a:endParaRPr lang="it-IT" dirty="0"/>
          </a:p>
          <a:p>
            <a:pPr lvl="0">
              <a:spcBef>
                <a:spcPts val="1417"/>
              </a:spcBef>
              <a:buNone/>
            </a:pPr>
            <a:r>
              <a:rPr lang="it-IT" u="sng" dirty="0">
                <a:latin typeface="Calibri" pitchFamily="34"/>
              </a:rPr>
              <a:t>Takavarikko ja konfiskaatio:</a:t>
            </a:r>
          </a:p>
          <a:p>
            <a:pPr lvl="0">
              <a:spcBef>
                <a:spcPts val="1417"/>
              </a:spcBef>
              <a:buNone/>
            </a:pPr>
            <a:r>
              <a:rPr lang="it-IT" dirty="0">
                <a:latin typeface="Calibri" pitchFamily="34"/>
              </a:rPr>
              <a:t>Vastavuoroinen tunnustaminen: Jäädyttämispuitepäätös 2003/577/YOS; Vastavuoroisen tunnustamisen soveltamisesta menetetyksi tuomitsemista koskeviin päätöksiin 2006/783/YOS; Jäädyttämis- ja konfiskaatioasetus 2018/1805</a:t>
            </a:r>
          </a:p>
          <a:p>
            <a:pPr lvl="0">
              <a:spcBef>
                <a:spcPts val="1417"/>
              </a:spcBef>
              <a:buNone/>
            </a:pPr>
            <a:endParaRPr lang="it-IT" dirty="0">
              <a:latin typeface="Calibri" pitchFamily="34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775642C-98B8-42F6-ABC0-1010EF135535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A7D3A851-E76A-4738-9610-0E96347EE8F6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8</a:t>
            </a:fld>
            <a:endParaRPr lang="hu-HU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F5A0103C-E072-4BDC-8149-510216A0CD2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i-FI" dirty="0"/>
              <a:t>Takavarikko ja ..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5B79848-6803-42A1-9D38-85254C307B2C}"/>
              </a:ext>
            </a:extLst>
          </p:cNvPr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Calibri" pitchFamily="34"/>
              </a:rPr>
              <a:t>Lähentäminen/harmonisointi</a:t>
            </a:r>
          </a:p>
          <a:p>
            <a:endParaRPr lang="it-IT" dirty="0">
              <a:latin typeface="Calibri" pitchFamily="34"/>
            </a:endParaRPr>
          </a:p>
          <a:p>
            <a:r>
              <a:rPr lang="it-IT" dirty="0">
                <a:latin typeface="Calibri" pitchFamily="34"/>
              </a:rPr>
              <a:t> Puitepäätös 2005/212/YOS – Rikoksen tuottaman hyödyn ja rikoksella saadun omaisuuden sekä rikoksentekovälineiden menetetyksi tuomitseminen</a:t>
            </a:r>
          </a:p>
          <a:p>
            <a:endParaRPr lang="it-IT" dirty="0">
              <a:latin typeface="Calibri" pitchFamily="34"/>
            </a:endParaRPr>
          </a:p>
          <a:p>
            <a:r>
              <a:rPr lang="it-IT" dirty="0">
                <a:latin typeface="Calibri" pitchFamily="34"/>
              </a:rPr>
              <a:t>Direktiivi 2014/42/EU – Rikoksentekovälineiden ja rikoshyödyn jäädyttämisestä ja menetetyksi tuomitsemisesta Euroopan unionissa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564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040C0-58A0-4FE2-9EB6-3C3C7DF86E4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12325" y="419522"/>
            <a:ext cx="9708925" cy="1038493"/>
          </a:xfrm>
        </p:spPr>
        <p:txBody>
          <a:bodyPr>
            <a:normAutofit/>
          </a:bodyPr>
          <a:lstStyle/>
          <a:p>
            <a:pPr lvl="0"/>
            <a:r>
              <a:rPr lang="it-IT" sz="2400" b="1" dirty="0">
                <a:latin typeface="+mj-lt"/>
              </a:rPr>
              <a:t>Asetus jäädyttämistä ja menetetyksi tuomitsemista koskevien päätösten vastavuoroisesta tunnustamisesta 2018/1805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632DC-207F-435C-B796-8B7663C2D4F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12325" y="2118048"/>
            <a:ext cx="9708925" cy="3984171"/>
          </a:xfrm>
        </p:spPr>
        <p:txBody>
          <a:bodyPr>
            <a:normAutofit/>
          </a:bodyPr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8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Vastavuoroisen tunnustamisen väline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24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Arial" pitchFamily="2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dirty="0">
                <a:latin typeface="Calibri" pitchFamily="34"/>
                <a:ea typeface="DejaVu Sans" pitchFamily="2"/>
                <a:cs typeface="DejaVu Sans" pitchFamily="2"/>
              </a:rPr>
              <a:t>Sovellettavissa kaikkiin rikoksiin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3200" b="0" i="0" u="none" strike="noStrike" cap="non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Art. 31 valossa ei aina tarpeen EPPO:n tutkinnoissa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 sz="3200" b="0" i="0" u="none" strike="noStrike" cap="non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DejaVu Sans" pitchFamily="2"/>
              <a:cs typeface="DejaVu Sans" pitchFamily="2"/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9052722-FA17-43E9-882F-9F24E61A2942}"/>
              </a:ext>
            </a:extLst>
          </p:cNvPr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fld id="{30823021-24C4-4F3C-9002-E6C2410D5093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2640612"/>
      </p:ext>
    </p:extLst>
  </p:cSld>
  <p:clrMapOvr>
    <a:masterClrMapping/>
  </p:clrMapOvr>
</p:sld>
</file>

<file path=ppt/theme/theme1.xml><?xml version="1.0" encoding="utf-8"?>
<a:theme xmlns:a="http://schemas.openxmlformats.org/drawingml/2006/main" name="Predefini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756</TotalTime>
  <Words>876</Words>
  <Application>Microsoft Office PowerPoint</Application>
  <PresentationFormat>Mukautettu</PresentationFormat>
  <Paragraphs>148</Paragraphs>
  <Slides>17</Slides>
  <Notes>13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Liberation Sans</vt:lpstr>
      <vt:lpstr>Liberation Serif</vt:lpstr>
      <vt:lpstr>Predefinito</vt:lpstr>
      <vt:lpstr>PowerPoint-esitys</vt:lpstr>
      <vt:lpstr>Aluksi</vt:lpstr>
      <vt:lpstr>EPPO:n toimivalta - PIF Direktiivi </vt:lpstr>
      <vt:lpstr>EPPO Asetus – tutkintatoimenpiteet – rajoitukset PKL:n perusteella</vt:lpstr>
      <vt:lpstr>EPPO Asetus Art. 30(3)3 </vt:lpstr>
      <vt:lpstr>Takavarikko ja vakuustakavarikko</vt:lpstr>
      <vt:lpstr>Takavarikon ja konfiskaation EU- lainsäädäntöpohja</vt:lpstr>
      <vt:lpstr>Takavarikko ja ..</vt:lpstr>
      <vt:lpstr>Asetus jäädyttämistä ja menetetyksi tuomitsemista koskevien päätösten vastavuoroisesta tunnustamisesta 2018/1805</vt:lpstr>
      <vt:lpstr>Rajat ylittävä tutkinta (EPPO Asetus 31 Art.)</vt:lpstr>
      <vt:lpstr>EPPO Asetus 31 (3-5)artikla</vt:lpstr>
      <vt:lpstr>EPPO Asetus 31(6-8)artikla</vt:lpstr>
      <vt:lpstr>EPPO Asetus 32 artikla</vt:lpstr>
      <vt:lpstr>EPPO Asetus 33 artikla</vt:lpstr>
      <vt:lpstr> 2014/42/EU - Jäädyttämisdirektiivi</vt:lpstr>
      <vt:lpstr>OLAF:n rooli</vt:lpstr>
      <vt:lpstr>OLAF:n rooli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PIF Directive and particularities regarding its implementation in the Member States</dc:title>
  <dc:creator>Lanzrath</dc:creator>
  <cp:lastModifiedBy>Sahavirta Ritva (SY)</cp:lastModifiedBy>
  <cp:revision>161</cp:revision>
  <dcterms:created xsi:type="dcterms:W3CDTF">2018-09-15T11:59:51Z</dcterms:created>
  <dcterms:modified xsi:type="dcterms:W3CDTF">2022-08-30T09:56:03Z</dcterms:modified>
</cp:coreProperties>
</file>